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6858000" type="screen4x3"/>
  <p:notesSz cx="7099300" cy="10234613"/>
  <p:embeddedFontLst>
    <p:embeddedFont>
      <p:font typeface="Questrial" pitchFamily="2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2AA3B1-1341-41E2-AEB7-BD96AF69B29E}">
  <a:tblStyle styleId="{FF2AA3B1-1341-41E2-AEB7-BD96AF69B2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32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5e0f0e37d_4_81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c5e0f0e37d_4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2c5e0f0e37d_4_8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5e0f0e37d_2_75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c5e0f0e37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5e0f0e37d_2_6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c5e0f0e37d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5e0f0e37d_2_9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2c5e0f0e37d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5e0f0e37d_2_10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2c5e0f0e37d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5e0f0e37d_2_12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2c5e0f0e37d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micro ampere/ cm^2</a:t>
            </a:r>
            <a:endParaRPr/>
          </a:p>
        </p:txBody>
      </p:sp>
      <p:sp>
        <p:nvSpPr>
          <p:cNvPr id="378" name="Google Shape;3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c5e0f0e36b_0_1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2c5e0f0e36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5e0f0e37d_2_14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2c5e0f0e37d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c5e0f0e37d_2_15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2c5e0f0e37d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f4c8828e10_0_4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1f4c8828e1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5e0f0e37d_4_8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c5e0f0e37d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f4c8828e10_0_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1f4c8828e1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f4c8828e10_0_6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1f4c8828e1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f4c8828e10_0_1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1f4c8828e1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4d22a82d9_0_1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1f4d22a82d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f4c8828e10_0_7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1f4c8828e1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f4c8828e10_0_3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1f4c8828e1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4c8828e10_0_9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1f4c8828e1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c5e0f0e37d_2_22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g2c5e0f0e37d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c5e0f0e37d_2_24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2c5e0f0e37d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5e0f0e37d_4_10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c5e0f0e37d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f4c8828e10_0_11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1f4c8828e1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4c8828e10_0_13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1f4c8828e1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f4c8828e10_0_15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1f4c8828e1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c5e0f0e37d_2_25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2c5e0f0e37d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11b24ef5_0_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2c611b24e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medial lateral (ML) dorsal ventral (DV) = –3 mm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5e0f0e37d_2_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/>
              <a:t>medial lateral (ML) dorsal ventral (DV)</a:t>
            </a:r>
            <a:endParaRPr sz="800"/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sppa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8.66 W/cm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,I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spta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0.43 W/cm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ΔT=2αIt/(ρ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)∼3.8*10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−3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℃. Where α = 0.0175 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3.811J 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FWHM  5.6mm – 5.8mm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17" name="Google Shape;217;g2c5e0f0e37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5e0f0e37d_2_15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/>
              <a:t>medial lateral (ML) dorsal ventral (DV)</a:t>
            </a:r>
            <a:endParaRPr sz="800"/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sppa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8.66 W/cm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,I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spta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0.43 W/cm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ΔT=2αIt/(ρ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)∼3.8*10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−3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℃. Where α = 0.0175 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3.811J 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FWHM  5.6mm – 5.8mm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31" name="Google Shape;231;g2c5e0f0e37d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5e0f0e37d_2_3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/>
              <a:t>medial lateral (ML) dorsal ventral (DV)</a:t>
            </a:r>
            <a:endParaRPr sz="800"/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sppa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8.66 W/cm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,I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spta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0.43 W/cm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ΔT=2αIt/(ρ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)∼3.8*10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−3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℃. Where α = 0.0175 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 sz="8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ρ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de-DE" sz="800" baseline="-25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3.811J cm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de-DE" sz="800" baseline="30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−1</a:t>
            </a:r>
            <a:r>
              <a:rPr lang="de-DE" sz="8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FWHM  5.6mm – 5.8mm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5" name="Google Shape;245;g2c5e0f0e37d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5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c5e0f0e37d_2_4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300" cy="4605600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61" name="Google Shape;261;g2c5e0f0e37d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6231" y="128873"/>
            <a:ext cx="5951538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950" y="1356489"/>
            <a:ext cx="61341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doi.org/10.1162/089976602317318965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icssolutions.com/free-resources/directory-of-statistical-analyses/kruskal-wallis-test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www.scholarpedia.org/article/Local_field_potentia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73/pnas.0705708104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modeldb.science/citations/115975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orporatefinanceinstitute.com/resources/data-science/autocorrelation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oi.org/10.1007/s10827-010-0283-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179387" y="4882614"/>
            <a:ext cx="87852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Questrial"/>
              <a:buNone/>
            </a:pPr>
            <a:r>
              <a:rPr lang="de-DE" sz="2000" b="1" i="0" u="none" strike="noStrike" cap="none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Transcranial ultrasound stimulation at the peak-phase of theta-cycles in the hippocampus improve memory performance.</a:t>
            </a:r>
            <a:br>
              <a:rPr lang="de-DE" sz="1600" b="1" i="0" u="none" strike="noStrike" cap="none">
                <a:solidFill>
                  <a:srgbClr val="002060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sz="1600" b="1" i="0" u="none" strike="noStrike" cap="none">
              <a:solidFill>
                <a:srgbClr val="00206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de-DE" sz="1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Asha Babu(5006025),Aswin Purathoottu Sibi(5006110),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de-DE" sz="1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Athira Chandran(5014914)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None/>
            </a:pPr>
            <a:r>
              <a:rPr lang="de-DE" sz="1400" b="0" i="1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25/03/2024, HTW Saar, Germany./ Neural Signal Analysis and Modelling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3727746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2483775" y="1149269"/>
            <a:ext cx="6372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7563" y="1601200"/>
            <a:ext cx="5204975" cy="473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3911563" y="6189800"/>
            <a:ext cx="35547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5: Blueprint of neuron model[20]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6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3727746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2483750" y="1016719"/>
            <a:ext cx="6372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1163" y="1413300"/>
            <a:ext cx="6757776" cy="49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/>
          <p:nvPr/>
        </p:nvSpPr>
        <p:spPr>
          <a:xfrm>
            <a:off x="2727500" y="6232075"/>
            <a:ext cx="58851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1: Comparison of the neuro-computational properties of different models[14]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7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3727746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2483775" y="1149269"/>
            <a:ext cx="6372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/>
          <p:nvPr/>
        </p:nvSpPr>
        <p:spPr>
          <a:xfrm>
            <a:off x="2307025" y="1721850"/>
            <a:ext cx="6372600" cy="46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Izhikevich Model</a:t>
            </a:r>
            <a:r>
              <a:rPr lang="de-DE" b="1" dirty="0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[15]</a:t>
            </a:r>
            <a:endParaRPr b="1" dirty="0">
              <a:solidFill>
                <a:schemeClr val="bg2">
                  <a:lumMod val="40000"/>
                  <a:lumOff val="6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v’ = 0.04v²+ 5v + 140 - u + I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u’ = a(bv-u)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v←c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v &gt;= 30 mV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u←u+d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v,u- dimentionless variables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a,b,c,d- dimentionless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parameters.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0600" y="857975"/>
            <a:ext cx="3563750" cy="56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/>
          <p:nvPr/>
        </p:nvSpPr>
        <p:spPr>
          <a:xfrm>
            <a:off x="3867025" y="3349688"/>
            <a:ext cx="246600" cy="1031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5400625" y="6340650"/>
            <a:ext cx="3563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6: Firing patterns of neurons [15]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8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3727746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2483775" y="1149269"/>
            <a:ext cx="6372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2307025" y="1525050"/>
            <a:ext cx="6372600" cy="50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21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Izhikevich Model</a:t>
            </a:r>
            <a:r>
              <a:rPr lang="de-DE" b="1" dirty="0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[15]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v’ = 0.04v²+ 5v + 140 - u + I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u’ = a(bv-u)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v←c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v &gt;= 30 mV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u←u+d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 -  Membrane potential     activation K+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- Recovery Variable         inactivation Na+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- Synaptic Current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- time scale of u (typical value = 0.02)                        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- sensitivity of u  (typical value = 0.2)                   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- after-spike reset value of v (typical value = -65 mV) 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- after- spike reset of u (typical value = 2) 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3867025" y="2696638"/>
            <a:ext cx="246600" cy="1031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4904875" y="3912975"/>
            <a:ext cx="246600" cy="1031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9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3727746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2483775" y="1149269"/>
            <a:ext cx="6372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2329450" y="1524950"/>
            <a:ext cx="6372600" cy="50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21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Izhikevich Model</a:t>
            </a:r>
            <a:r>
              <a:rPr lang="de-DE" b="1" dirty="0">
                <a:solidFill>
                  <a:schemeClr val="bg2">
                    <a:lumMod val="40000"/>
                    <a:lumOff val="6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[15]</a:t>
            </a:r>
            <a:endParaRPr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v’ = 0.04v²+ 5v + 140 - u + I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u’ = a(bv-u)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v←c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v &gt;= 30 mV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u←u+d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2100" marR="292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2100" marR="292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2100" marR="292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292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92100" marR="292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3867025" y="2696638"/>
            <a:ext cx="246600" cy="10311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4" name="Google Shape;374;p39"/>
          <p:cNvGraphicFramePr/>
          <p:nvPr/>
        </p:nvGraphicFramePr>
        <p:xfrm>
          <a:off x="2329450" y="3962400"/>
          <a:ext cx="6588600" cy="2209650"/>
        </p:xfrm>
        <a:graphic>
          <a:graphicData uri="http://schemas.openxmlformats.org/drawingml/2006/table">
            <a:tbl>
              <a:tblPr>
                <a:noFill/>
                <a:tableStyleId>{FF2AA3B1-1341-41E2-AEB7-BD96AF69B29E}</a:tableStyleId>
              </a:tblPr>
              <a:tblGrid>
                <a:gridCol w="164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Pyramidal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 Spiking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Regular Spiking 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0.25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-65mV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-65mV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-65mV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7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5" name="Google Shape;375;p39"/>
          <p:cNvSpPr txBox="1"/>
          <p:nvPr/>
        </p:nvSpPr>
        <p:spPr>
          <a:xfrm>
            <a:off x="3932475" y="6266100"/>
            <a:ext cx="3606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2: Neuron parameters[15]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0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7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0"/>
          <p:cNvSpPr txBox="1"/>
          <p:nvPr/>
        </p:nvSpPr>
        <p:spPr>
          <a:xfrm>
            <a:off x="215525" y="2135850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2375756" y="6561346"/>
            <a:ext cx="65887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2375781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8171486" y="6581001"/>
            <a:ext cx="6849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2502606" y="824934"/>
            <a:ext cx="6372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/>
          <p:nvPr/>
        </p:nvSpPr>
        <p:spPr>
          <a:xfrm>
            <a:off x="3179250" y="2374150"/>
            <a:ext cx="53772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7">
            <a:alphaModFix/>
          </a:blip>
          <a:srcRect l="4471" t="3437" r="6813"/>
          <a:stretch/>
        </p:blipFill>
        <p:spPr>
          <a:xfrm>
            <a:off x="2375775" y="1290544"/>
            <a:ext cx="6528201" cy="532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0"/>
          <p:cNvSpPr txBox="1"/>
          <p:nvPr/>
        </p:nvSpPr>
        <p:spPr>
          <a:xfrm>
            <a:off x="3858013" y="6345250"/>
            <a:ext cx="3563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7: Excitation of pyramidal cell and the recovery variable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1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1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215525" y="2167475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▪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2483743" y="804859"/>
            <a:ext cx="6372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 rotWithShape="1">
          <a:blip r:embed="rId7">
            <a:alphaModFix/>
          </a:blip>
          <a:srcRect l="2940" t="3688" r="5173"/>
          <a:stretch/>
        </p:blipFill>
        <p:spPr>
          <a:xfrm>
            <a:off x="2483750" y="1250150"/>
            <a:ext cx="6372599" cy="523243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/>
          <p:nvPr/>
        </p:nvSpPr>
        <p:spPr>
          <a:xfrm>
            <a:off x="3907050" y="6291800"/>
            <a:ext cx="3563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8: Excitation of fast spiking cell and the recovery variable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2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2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2"/>
          <p:cNvSpPr txBox="1"/>
          <p:nvPr/>
        </p:nvSpPr>
        <p:spPr>
          <a:xfrm>
            <a:off x="215525" y="2102225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▪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2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2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2"/>
          <p:cNvSpPr txBox="1"/>
          <p:nvPr/>
        </p:nvSpPr>
        <p:spPr>
          <a:xfrm>
            <a:off x="2502606" y="844959"/>
            <a:ext cx="6372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 rotWithShape="1">
          <a:blip r:embed="rId7">
            <a:alphaModFix/>
          </a:blip>
          <a:srcRect l="3918" t="1603" r="4102"/>
          <a:stretch/>
        </p:blipFill>
        <p:spPr>
          <a:xfrm>
            <a:off x="2377025" y="1399999"/>
            <a:ext cx="6479351" cy="51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2"/>
          <p:cNvSpPr txBox="1"/>
          <p:nvPr/>
        </p:nvSpPr>
        <p:spPr>
          <a:xfrm>
            <a:off x="3907050" y="6309500"/>
            <a:ext cx="3563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9: Excitation of regular spiking cell and the recovery variable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3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215525" y="2133862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2483743" y="824934"/>
            <a:ext cx="637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3"/>
          <p:cNvPicPr preferRelativeResize="0"/>
          <p:nvPr/>
        </p:nvPicPr>
        <p:blipFill rotWithShape="1">
          <a:blip r:embed="rId7">
            <a:alphaModFix/>
          </a:blip>
          <a:srcRect l="3437" t="2391" r="6097"/>
          <a:stretch/>
        </p:blipFill>
        <p:spPr>
          <a:xfrm>
            <a:off x="2375751" y="1225125"/>
            <a:ext cx="6282150" cy="508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 rotWithShape="1">
          <a:blip r:embed="rId8">
            <a:alphaModFix/>
          </a:blip>
          <a:srcRect l="2963" t="3437" r="5015"/>
          <a:stretch/>
        </p:blipFill>
        <p:spPr>
          <a:xfrm>
            <a:off x="2375750" y="1222800"/>
            <a:ext cx="6459608" cy="50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3"/>
          <p:cNvSpPr txBox="1"/>
          <p:nvPr/>
        </p:nvSpPr>
        <p:spPr>
          <a:xfrm>
            <a:off x="3907050" y="6306450"/>
            <a:ext cx="3563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10: Membrane potential and recovery variable of postsynaptic neuron @I = 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4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215525" y="2133862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4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4"/>
          <p:cNvSpPr txBox="1"/>
          <p:nvPr/>
        </p:nvSpPr>
        <p:spPr>
          <a:xfrm>
            <a:off x="2483743" y="824934"/>
            <a:ext cx="637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 rotWithShape="1">
          <a:blip r:embed="rId7">
            <a:alphaModFix/>
          </a:blip>
          <a:srcRect l="4351" t="2391" r="3661"/>
          <a:stretch/>
        </p:blipFill>
        <p:spPr>
          <a:xfrm>
            <a:off x="2483750" y="1185467"/>
            <a:ext cx="6588601" cy="5243657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 txBox="1"/>
          <p:nvPr/>
        </p:nvSpPr>
        <p:spPr>
          <a:xfrm>
            <a:off x="3996200" y="6272150"/>
            <a:ext cx="3563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11: Effect of Ultrasound in peak and trough @I=5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7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202484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81698" y="6561348"/>
            <a:ext cx="1944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</a:t>
            </a: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3.2024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1393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/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/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180" name="Google Shape;180;p27"/>
          <p:cNvSpPr txBox="1"/>
          <p:nvPr/>
        </p:nvSpPr>
        <p:spPr>
          <a:xfrm>
            <a:off x="2375756" y="6561346"/>
            <a:ext cx="658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8171486" y="6581001"/>
            <a:ext cx="6849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 descr="Diagram of a diagram of a human body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39625" y="3429000"/>
            <a:ext cx="4111526" cy="3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2312450" y="1069238"/>
            <a:ext cx="6715200" cy="54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Modelling of the Article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Exploration of neural dynamics and function.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Observation and characterization of neuronal responses to stimuli.</a:t>
            </a:r>
            <a:endParaRPr sz="20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Research on neuron-to-neuron communication.</a:t>
            </a:r>
            <a:endParaRPr sz="20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examine interconnections, acquire local field potentials (LFPs) for analysis.</a:t>
            </a:r>
            <a:endParaRPr sz="20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5719638" y="6408325"/>
            <a:ext cx="2551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1: LFP Recordings [5]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5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5"/>
          <p:cNvSpPr txBox="1"/>
          <p:nvPr/>
        </p:nvSpPr>
        <p:spPr>
          <a:xfrm>
            <a:off x="215525" y="2133862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5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5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5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5"/>
          <p:cNvSpPr txBox="1"/>
          <p:nvPr/>
        </p:nvSpPr>
        <p:spPr>
          <a:xfrm>
            <a:off x="2483743" y="824934"/>
            <a:ext cx="6372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5"/>
          <p:cNvPicPr preferRelativeResize="0"/>
          <p:nvPr/>
        </p:nvPicPr>
        <p:blipFill rotWithShape="1">
          <a:blip r:embed="rId7">
            <a:alphaModFix/>
          </a:blip>
          <a:srcRect l="4285" t="1565" r="4722"/>
          <a:stretch/>
        </p:blipFill>
        <p:spPr>
          <a:xfrm>
            <a:off x="2483750" y="1376425"/>
            <a:ext cx="6372599" cy="517035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5"/>
          <p:cNvSpPr txBox="1"/>
          <p:nvPr/>
        </p:nvSpPr>
        <p:spPr>
          <a:xfrm>
            <a:off x="3907050" y="6306450"/>
            <a:ext cx="3563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12: Membrane potential and recovery variable of postsynaptic neuron @I = 10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6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215525" y="2133862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46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6"/>
          <p:cNvSpPr txBox="1"/>
          <p:nvPr/>
        </p:nvSpPr>
        <p:spPr>
          <a:xfrm>
            <a:off x="2483743" y="824934"/>
            <a:ext cx="637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7" name="Google Shape;487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 rotWithShape="1">
          <a:blip r:embed="rId7">
            <a:alphaModFix/>
          </a:blip>
          <a:srcRect l="4349" t="1989" r="5787"/>
          <a:stretch/>
        </p:blipFill>
        <p:spPr>
          <a:xfrm>
            <a:off x="2524713" y="1320151"/>
            <a:ext cx="6290676" cy="514617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6"/>
          <p:cNvSpPr txBox="1"/>
          <p:nvPr/>
        </p:nvSpPr>
        <p:spPr>
          <a:xfrm>
            <a:off x="4059450" y="6177125"/>
            <a:ext cx="3563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13: Effect of Ultrasound in peak and trough @I=10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7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7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7"/>
          <p:cNvSpPr txBox="1"/>
          <p:nvPr/>
        </p:nvSpPr>
        <p:spPr>
          <a:xfrm>
            <a:off x="215525" y="2133862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7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47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47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7"/>
          <p:cNvSpPr txBox="1"/>
          <p:nvPr/>
        </p:nvSpPr>
        <p:spPr>
          <a:xfrm>
            <a:off x="2483743" y="824934"/>
            <a:ext cx="6372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7">
            <a:alphaModFix/>
          </a:blip>
          <a:srcRect l="4291" t="1565" r="9531"/>
          <a:stretch/>
        </p:blipFill>
        <p:spPr>
          <a:xfrm>
            <a:off x="2661650" y="1418200"/>
            <a:ext cx="6003371" cy="51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7"/>
          <p:cNvSpPr txBox="1"/>
          <p:nvPr/>
        </p:nvSpPr>
        <p:spPr>
          <a:xfrm>
            <a:off x="3907050" y="6306450"/>
            <a:ext cx="3563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14: Membrane potential and recovery variable of postsynaptic neuron @I = 15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8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8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8"/>
          <p:cNvSpPr txBox="1"/>
          <p:nvPr/>
        </p:nvSpPr>
        <p:spPr>
          <a:xfrm>
            <a:off x="215525" y="2133862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8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8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8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8"/>
          <p:cNvSpPr txBox="1"/>
          <p:nvPr/>
        </p:nvSpPr>
        <p:spPr>
          <a:xfrm>
            <a:off x="2483743" y="824934"/>
            <a:ext cx="6372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6225" y="1397000"/>
            <a:ext cx="6588601" cy="4768274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8"/>
          <p:cNvSpPr txBox="1"/>
          <p:nvPr/>
        </p:nvSpPr>
        <p:spPr>
          <a:xfrm>
            <a:off x="4179775" y="6272150"/>
            <a:ext cx="3563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15:  Normal theta nested gamma oscillations[22]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9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9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9"/>
          <p:cNvSpPr txBox="1"/>
          <p:nvPr/>
        </p:nvSpPr>
        <p:spPr>
          <a:xfrm>
            <a:off x="215525" y="2133862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9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9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9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9"/>
          <p:cNvSpPr txBox="1"/>
          <p:nvPr/>
        </p:nvSpPr>
        <p:spPr>
          <a:xfrm>
            <a:off x="2483743" y="824934"/>
            <a:ext cx="637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9"/>
          <p:cNvPicPr preferRelativeResize="0"/>
          <p:nvPr/>
        </p:nvPicPr>
        <p:blipFill rotWithShape="1">
          <a:blip r:embed="rId7">
            <a:alphaModFix/>
          </a:blip>
          <a:srcRect l="4063" t="3501" r="5242" b="3118"/>
          <a:stretch/>
        </p:blipFill>
        <p:spPr>
          <a:xfrm>
            <a:off x="2653625" y="1256725"/>
            <a:ext cx="6372599" cy="4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9"/>
          <p:cNvSpPr txBox="1"/>
          <p:nvPr/>
        </p:nvSpPr>
        <p:spPr>
          <a:xfrm>
            <a:off x="3688154" y="6230922"/>
            <a:ext cx="4303540" cy="27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16: Effect of Ultrasound in peak and trough @I=15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0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0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0"/>
          <p:cNvSpPr txBox="1"/>
          <p:nvPr/>
        </p:nvSpPr>
        <p:spPr>
          <a:xfrm>
            <a:off x="215525" y="2133862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0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0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0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0"/>
          <p:cNvSpPr txBox="1"/>
          <p:nvPr/>
        </p:nvSpPr>
        <p:spPr>
          <a:xfrm>
            <a:off x="2483743" y="824934"/>
            <a:ext cx="637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0"/>
          <p:cNvPicPr preferRelativeResize="0"/>
          <p:nvPr/>
        </p:nvPicPr>
        <p:blipFill rotWithShape="1">
          <a:blip r:embed="rId7">
            <a:alphaModFix/>
          </a:blip>
          <a:srcRect l="4962" t="3586" r="5775"/>
          <a:stretch/>
        </p:blipFill>
        <p:spPr>
          <a:xfrm>
            <a:off x="2713800" y="1313515"/>
            <a:ext cx="6250549" cy="506426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0"/>
          <p:cNvSpPr txBox="1"/>
          <p:nvPr/>
        </p:nvSpPr>
        <p:spPr>
          <a:xfrm>
            <a:off x="4057225" y="6186125"/>
            <a:ext cx="35637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17: Membrane potential and recovery variable of postsynaptic neuron @I = 20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1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1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1"/>
          <p:cNvSpPr txBox="1"/>
          <p:nvPr/>
        </p:nvSpPr>
        <p:spPr>
          <a:xfrm>
            <a:off x="215525" y="2133862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1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1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51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1"/>
          <p:cNvSpPr txBox="1"/>
          <p:nvPr/>
        </p:nvSpPr>
        <p:spPr>
          <a:xfrm>
            <a:off x="2483743" y="824934"/>
            <a:ext cx="637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7" name="Google Shape;567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1"/>
          <p:cNvPicPr preferRelativeResize="0"/>
          <p:nvPr/>
        </p:nvPicPr>
        <p:blipFill rotWithShape="1">
          <a:blip r:embed="rId7">
            <a:alphaModFix/>
          </a:blip>
          <a:srcRect l="3749" t="2391" r="5473"/>
          <a:stretch/>
        </p:blipFill>
        <p:spPr>
          <a:xfrm>
            <a:off x="2451950" y="1365703"/>
            <a:ext cx="6372599" cy="513958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1"/>
          <p:cNvSpPr txBox="1"/>
          <p:nvPr/>
        </p:nvSpPr>
        <p:spPr>
          <a:xfrm>
            <a:off x="3506036" y="6360687"/>
            <a:ext cx="4264426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18: Effect of Ultrasound in peak and trough @I=20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52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15979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2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2"/>
          <p:cNvSpPr txBox="1"/>
          <p:nvPr/>
        </p:nvSpPr>
        <p:spPr>
          <a:xfrm>
            <a:off x="215525" y="2124650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▪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2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2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2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52"/>
          <p:cNvSpPr txBox="1"/>
          <p:nvPr/>
        </p:nvSpPr>
        <p:spPr>
          <a:xfrm>
            <a:off x="2483768" y="1627034"/>
            <a:ext cx="6372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2"/>
          <p:cNvSpPr txBox="1"/>
          <p:nvPr/>
        </p:nvSpPr>
        <p:spPr>
          <a:xfrm>
            <a:off x="2615100" y="2197850"/>
            <a:ext cx="6241200" cy="4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the Izhikevich model according to the model parameters.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Observed nested theta-gamma oscillations.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Modelled </a:t>
            </a:r>
            <a:r>
              <a:rPr lang="de-D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memory enhancements as the application of the US in peak, demonstrates its excitatory effect.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well as application of US in trough, demonstrates its inhibitory effect.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3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7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689140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3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53"/>
          <p:cNvSpPr txBox="1"/>
          <p:nvPr/>
        </p:nvSpPr>
        <p:spPr>
          <a:xfrm>
            <a:off x="215525" y="2012575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 and </a:t>
            </a: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onclusion</a:t>
            </a: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Future work 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3"/>
          <p:cNvSpPr txBox="1"/>
          <p:nvPr/>
        </p:nvSpPr>
        <p:spPr>
          <a:xfrm>
            <a:off x="2375756" y="6561346"/>
            <a:ext cx="65887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3"/>
          <p:cNvSpPr txBox="1"/>
          <p:nvPr/>
        </p:nvSpPr>
        <p:spPr>
          <a:xfrm>
            <a:off x="2375781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3"/>
          <p:cNvSpPr txBox="1"/>
          <p:nvPr/>
        </p:nvSpPr>
        <p:spPr>
          <a:xfrm>
            <a:off x="8171486" y="6581001"/>
            <a:ext cx="6849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3"/>
          <p:cNvSpPr txBox="1"/>
          <p:nvPr/>
        </p:nvSpPr>
        <p:spPr>
          <a:xfrm>
            <a:off x="2483768" y="1627034"/>
            <a:ext cx="6372600" cy="3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Conclusions 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Attained the expertise to discern the ideal neuron model tailored to diverse model requirements.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Capable of integrating theoretical concepts with practical applications in a computational framework.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Evaluated the advantages and drawbacks of model through systematic analysis.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Obtained a comprehensive understanding of IPSP and EPSP across various neuron types.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8" name="Google Shape;598;p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54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4689140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4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4"/>
          <p:cNvSpPr txBox="1"/>
          <p:nvPr/>
        </p:nvSpPr>
        <p:spPr>
          <a:xfrm>
            <a:off x="215525" y="2012575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 and </a:t>
            </a: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onclusion</a:t>
            </a: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Future work 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4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54"/>
          <p:cNvSpPr txBox="1"/>
          <p:nvPr/>
        </p:nvSpPr>
        <p:spPr>
          <a:xfrm>
            <a:off x="2375781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4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4"/>
          <p:cNvSpPr txBox="1"/>
          <p:nvPr/>
        </p:nvSpPr>
        <p:spPr>
          <a:xfrm>
            <a:off x="2483768" y="1627034"/>
            <a:ext cx="6372600" cy="413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23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Studies can be elicited to conduct human trials after addressing ethical considerations.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can undergo revision and strategic adjustments to enhance efficiency and effectiveness.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can be further refined by incorporating a greater number of neurons into consideration, thereby improving comprehensiveness and accuracy.</a:t>
            </a:r>
          </a:p>
          <a:p>
            <a:pPr marL="457200" indent="-355600" algn="just"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Evaluating the efficiency of TUS in clinical populations with memory impairments such as Alzheimer's, memory loss, mild cognitive impairment, etc.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2" name="Google Shape;612;p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7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2539614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81698" y="6561348"/>
            <a:ext cx="194421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.03.2024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/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/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2375756" y="6561346"/>
            <a:ext cx="658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8171486" y="6581001"/>
            <a:ext cx="6849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2483743" y="1405934"/>
            <a:ext cx="6372600" cy="3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Analysis and Goals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de-DE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Investigate the effectiveness of closed-loop TUS on cognitive function and understand the underlying circuit mechanisms. </a:t>
            </a:r>
            <a:r>
              <a:rPr lang="de-DE" sz="15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5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de-DE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was achieved by administering closed-loop TUS to the CA1 region of the hippocampus at specific theta phases.</a:t>
            </a:r>
            <a:r>
              <a:rPr lang="de-DE" sz="15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5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</a:pPr>
            <a:r>
              <a:rPr lang="de-DE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 phase of theta rhythm (4-12 Hz) in the hippocampal CA1 region is thought to represent the encoding and retrieval phase of memory processing.</a:t>
            </a:r>
            <a:r>
              <a:rPr lang="de-DE" sz="15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  <a:endParaRPr sz="15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83" y="0"/>
            <a:ext cx="22361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4" y="5229200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5"/>
          <p:cNvSpPr txBox="1"/>
          <p:nvPr/>
        </p:nvSpPr>
        <p:spPr>
          <a:xfrm>
            <a:off x="215525" y="2012575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5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5"/>
          <p:cNvSpPr txBox="1"/>
          <p:nvPr/>
        </p:nvSpPr>
        <p:spPr>
          <a:xfrm>
            <a:off x="2375756" y="6561346"/>
            <a:ext cx="65887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55"/>
          <p:cNvSpPr txBox="1"/>
          <p:nvPr/>
        </p:nvSpPr>
        <p:spPr>
          <a:xfrm>
            <a:off x="8171486" y="6581001"/>
            <a:ext cx="6849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p55" descr="C:\Users\Manuel Kohl\Documents\Studium\Masterstudium BMT\SNN-Unit\Headline Gradien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9022" y="558635"/>
            <a:ext cx="6910176" cy="47554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5"/>
          <p:cNvSpPr txBox="1"/>
          <p:nvPr/>
        </p:nvSpPr>
        <p:spPr>
          <a:xfrm>
            <a:off x="2493200" y="1034175"/>
            <a:ext cx="6471300" cy="58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Times New Roman"/>
              <a:buAutoNum type="arabicPeriod"/>
            </a:pP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Xie Z, Dong S, Zhang Y, Yuan Y. Transcranial ultrasound stimulation    at the peak-phase of theta-cycles in the hippocampus improve memory performance. Neuroimage. 2023 Dec 1;283:120423. doi: 10.1016/j.neuroimage.2023.120423. Epub 2023 Oct 24. PMID: 37884166.</a:t>
            </a: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Times New Roman"/>
              <a:buAutoNum type="arabicPeriod"/>
            </a:pP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Michael E. Hasselmo, Clara Bodelón, Bradley P. Wyble; A               Proposed Function for Hippocampal Theta Rhythm: Separate Phases of Encoding and Retrieval Enhance Reversal of Prior Learning. </a:t>
            </a:r>
            <a:r>
              <a:rPr lang="de-DE" sz="1700" i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Comput</a:t>
            </a: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2002; 14 (4): 793–817. doi: </a:t>
            </a:r>
            <a:r>
              <a:rPr lang="de-DE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https://doi.org/10.1162/089976602317318965</a:t>
            </a: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Times New Roman"/>
              <a:buAutoNum type="arabicPeriod"/>
            </a:pP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Hagen E, Næss S, Ness TV, Einevoll GT. Multimodal Modeling    of Neural Network Activity: Computing LFP, ECoG, EEG, and MEG Signals With LFPy 2.0. Front Neuroinform. 2018 Dec 18;12:92. doi: 10.3389/fninf.2018.00092. PMID: 30618697; PMCID: PMC6305460.</a:t>
            </a: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Google Shape;626;p55"/>
          <p:cNvSpPr txBox="1"/>
          <p:nvPr/>
        </p:nvSpPr>
        <p:spPr>
          <a:xfrm>
            <a:off x="2375831" y="7388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4" y="5229200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6"/>
          <p:cNvSpPr txBox="1"/>
          <p:nvPr/>
        </p:nvSpPr>
        <p:spPr>
          <a:xfrm>
            <a:off x="215525" y="2012575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4" name="Google Shape;634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6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56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56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56" descr="C:\Users\Manuel Kohl\Documents\Studium\Masterstudium BMT\SNN-Unit\Headline Gradien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9022" y="558635"/>
            <a:ext cx="6910176" cy="47554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6"/>
          <p:cNvSpPr txBox="1"/>
          <p:nvPr/>
        </p:nvSpPr>
        <p:spPr>
          <a:xfrm>
            <a:off x="2375831" y="7388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2591900" y="1039651"/>
            <a:ext cx="6372600" cy="49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Times New Roman"/>
              <a:buAutoNum type="arabicPeriod" startAt="4"/>
            </a:pP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Reimann MW, Anastassiou CA, Perin R, Hill SL, Markram H, Koch C. A biophysically detailed model of neocortical local field potentials predicts the critical role of active membrane currents. Neuron. 2013 Jul 24;79(2):375-90. doi: 10.1016/j.neuron.2013.05.023. PMID: 23889937; PMCID: PMC3732581.</a:t>
            </a: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5"/>
            </a:pPr>
            <a:r>
              <a:rPr lang="de-DE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Local field potential – Scholarpedia</a:t>
            </a:r>
            <a:endParaRPr sz="17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5"/>
            </a:pP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Canolty RT, Knight RT. The functional role of cross-frequency coupling. Trends Cogn Sci. 2010 Nov;14(11):506-15. doi: 10.1016/j.tics.2010.09.001. PMID: 20932795; PMCID: PMC3359652.</a:t>
            </a: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5"/>
            </a:pPr>
            <a:r>
              <a:rPr lang="de-DE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https://www.statisticssolutions.com/free-resources/directory-of-statistical-analyses/kruskal-wallis-test/</a:t>
            </a:r>
            <a:endParaRPr sz="17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4" y="5229200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7"/>
          <p:cNvSpPr txBox="1"/>
          <p:nvPr/>
        </p:nvSpPr>
        <p:spPr>
          <a:xfrm>
            <a:off x="215525" y="2012575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Google Shape;648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7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7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57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" name="Google Shape;652;p57" descr="C:\Users\Manuel Kohl\Documents\Studium\Masterstudium BMT\SNN-Unit\Headline Gradien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9022" y="558635"/>
            <a:ext cx="6910176" cy="475547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7"/>
          <p:cNvSpPr txBox="1"/>
          <p:nvPr/>
        </p:nvSpPr>
        <p:spPr>
          <a:xfrm>
            <a:off x="2375831" y="7388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57"/>
          <p:cNvSpPr txBox="1"/>
          <p:nvPr/>
        </p:nvSpPr>
        <p:spPr>
          <a:xfrm>
            <a:off x="2483750" y="1164925"/>
            <a:ext cx="6372600" cy="55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Times New Roman"/>
              <a:buAutoNum type="arabicPeriod" startAt="8"/>
            </a:pP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Lee S, Lee DK. What is the proper way to apply the multiple comparison test?  	Korean J Anesthesiol. 2018 Oct;71(5):353-360. doi: 10.4097/kja.d.18.00242. Epub 2018 Aug 28. Erratum in: Korean J Anesthesiol. 2020 Dec;73(6):572. PMID: 30157585; PMCID: PMC6193594.</a:t>
            </a: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Times New Roman"/>
              <a:buAutoNum type="arabicPeriod" startAt="8"/>
            </a:pPr>
            <a:r>
              <a:rPr lang="de-DE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Tort AB, Rotstein HG, Dugladze T, Gloveli T, Kopell NJ. (2007).</a:t>
            </a: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the formation of gamma-coherent cell assemblies by oriens lacunosum-moleculare interneurons in the hippocampus. </a:t>
            </a:r>
            <a:r>
              <a:rPr lang="de-DE" sz="1700" i="1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Proceedings of the National Academy of Sciences of the United States of America</a:t>
            </a: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Times New Roman"/>
              <a:buAutoNum type="arabicPeriod" startAt="8"/>
            </a:pP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Zheng Y, Luo JJ, Harris S, Kennerley A, Berwick J, Billings SA, Mayhew J. Balanced excitation and  inhibition: model based analysis of local field potentials. Neuroimage. 2012 Oct 15;63(1):81-94. doi: 10.1016/j.neuroimage.2012.06.040. Epub 2012 Jun 30. PMID: 22759993.</a:t>
            </a: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4" y="5229200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8"/>
          <p:cNvSpPr txBox="1"/>
          <p:nvPr/>
        </p:nvSpPr>
        <p:spPr>
          <a:xfrm>
            <a:off x="215525" y="2012575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8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8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8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p58" descr="C:\Users\Manuel Kohl\Documents\Studium\Masterstudium BMT\SNN-Unit\Headline Gradien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9022" y="558635"/>
            <a:ext cx="6910176" cy="475547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8"/>
          <p:cNvSpPr txBox="1"/>
          <p:nvPr/>
        </p:nvSpPr>
        <p:spPr>
          <a:xfrm>
            <a:off x="2375831" y="7388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8"/>
          <p:cNvSpPr txBox="1"/>
          <p:nvPr/>
        </p:nvSpPr>
        <p:spPr>
          <a:xfrm>
            <a:off x="2600225" y="1028200"/>
            <a:ext cx="6364200" cy="5931300"/>
          </a:xfrm>
          <a:prstGeom prst="rect">
            <a:avLst/>
          </a:prstGeom>
          <a:noFill/>
          <a:ln>
            <a:noFill/>
          </a:ln>
          <a:effectLst>
            <a:reflection dist="38100" dir="5400000" fadeDir="5400012" sy="-100000" algn="bl" rotWithShape="0"/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Times New Roman"/>
              <a:buAutoNum type="arabicPeriod" startAt="11"/>
            </a:pP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Einevoll, G.T., Wójcik, D.K. &amp; Destexhe, A. Modeling extracellular potentials. </a:t>
            </a:r>
            <a:r>
              <a:rPr lang="de-DE" sz="1700" i="1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 Comput Neurosci</a:t>
            </a: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29, 367–369 (2010).</a:t>
            </a:r>
            <a:r>
              <a:rPr lang="de-DE" sz="1700">
                <a:solidFill>
                  <a:srgbClr val="26262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https://doi.org/10.1007/s10827-010-0283-y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Times New Roman"/>
              <a:buAutoNum type="arabicPeriod" startAt="11"/>
            </a:pPr>
            <a:r>
              <a:rPr lang="de-DE" sz="17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https://corporatefinanceinstitute.com/resources/data-science/autocorrelation/</a:t>
            </a:r>
            <a:endParaRPr sz="1700" u="sng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Times New Roman"/>
              <a:buAutoNum type="arabicPeriod" startAt="11"/>
            </a:pPr>
            <a:r>
              <a:rPr lang="de-DE" sz="17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Shahriari S, Garcia D. Meshfree simulations of ultrasound vector flow imaging using smoothed particle hydrodynamics. Phys Med Biol. 2018 Oct 17;63(20):205011. doi: 10.1088/1361-6560/aae3c3. PMID: 30247153.</a:t>
            </a: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Times New Roman"/>
              <a:buAutoNum type="arabicPeriod" startAt="11"/>
            </a:pPr>
            <a:r>
              <a:rPr lang="de-DE" sz="1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 M. Izhikevich, "Which model to use for cortical spiking neurons?," in </a:t>
            </a:r>
            <a:r>
              <a:rPr lang="de-DE" sz="17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Transactions on Neural Networks</a:t>
            </a:r>
            <a:r>
              <a:rPr lang="de-DE" sz="1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15, no. 5, pp. 1063-1070, Sept. 2004, doi: 10.1109/TNN.2004.832719</a:t>
            </a:r>
            <a:endParaRPr sz="1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Times New Roman"/>
              <a:buAutoNum type="arabicPeriod" startAt="11"/>
            </a:pPr>
            <a:r>
              <a:rPr lang="de-DE" sz="1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 M. Izhikevich, "Simple model of spiking neurons," in IEEE Transactions on Neural Networks, vol. 14, no. 6, pp. 1569-1572, Nov. 2003, doi: 10.1109/TNN.2003.820440.</a:t>
            </a:r>
            <a:endParaRPr sz="1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4" y="5229200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9"/>
          <p:cNvSpPr txBox="1"/>
          <p:nvPr/>
        </p:nvSpPr>
        <p:spPr>
          <a:xfrm>
            <a:off x="215525" y="1956550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9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59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59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0" name="Google Shape;680;p59" descr="C:\Users\Manuel Kohl\Documents\Studium\Masterstudium BMT\SNN-Unit\Headline Gradien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9022" y="482435"/>
            <a:ext cx="6910176" cy="475547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9"/>
          <p:cNvSpPr txBox="1"/>
          <p:nvPr/>
        </p:nvSpPr>
        <p:spPr>
          <a:xfrm>
            <a:off x="2375756" y="73905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9"/>
          <p:cNvSpPr txBox="1"/>
          <p:nvPr/>
        </p:nvSpPr>
        <p:spPr>
          <a:xfrm>
            <a:off x="2655200" y="863300"/>
            <a:ext cx="6029700" cy="57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200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000" b="1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Times New Roman"/>
              <a:buAutoNum type="arabicPeriod" startAt="16"/>
            </a:pPr>
            <a:r>
              <a:rPr lang="de-DE" sz="1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Guo, H., Hamilton, M., Offutt, S.J., Gloeckner, C.D., Li, T., Kim, Y., Legon, W., Alford, J. K., Lim, H.H., 2018. Ultrasound produces extensive brain activation via a cochlear pathway. Neuron 98, 1020–1030 e1024. </a:t>
            </a:r>
            <a:endParaRPr sz="1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Times New Roman"/>
              <a:buAutoNum type="arabicPeriod" startAt="16"/>
            </a:pPr>
            <a:r>
              <a:rPr lang="de-DE" sz="1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Alejandro Javier Pernía-Andrade, Peter Jonas,Theta-Gamma-Modulated Synaptic Currents in Hippocampal Granule Cells In Vivo Define a Mechanism for Network Oscillations,Neuron, Volume 81, Issue 1, 2014, Pages 140-152, ISSN 0896-6273</a:t>
            </a:r>
            <a:endParaRPr sz="1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Times New Roman"/>
              <a:buAutoNum type="arabicPeriod" startAt="16"/>
            </a:pPr>
            <a:r>
              <a:rPr lang="de-DE" sz="17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Dong S, Yan J, Xie Z, Yuan Y, Ji H. Modulation effect of mouse hippocampal neural oscillations by closed-loop transcranial ultrasound stimulation. J Neural Eng. 2022 Dec 16;19(6). doi: 10.1088/1741-2552/aca799. PMID: 36541474.</a:t>
            </a:r>
            <a:endParaRPr sz="17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Font typeface="Times New Roman"/>
              <a:buAutoNum type="arabicPeriod" startAt="16"/>
            </a:pPr>
            <a:r>
              <a:rPr lang="de-DE" sz="17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Weinreb, E., Moses, E., 2022. Mechanistic insights into ultrasonic neurostimulation of disconnected neurons using single short pulses. Brain Stimul. 15, 769–779. </a:t>
            </a:r>
            <a:endParaRPr sz="17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4" y="5229200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0"/>
          <p:cNvSpPr txBox="1"/>
          <p:nvPr/>
        </p:nvSpPr>
        <p:spPr>
          <a:xfrm>
            <a:off x="215525" y="1956550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0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60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60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p60" descr="C:\Users\Manuel Kohl\Documents\Studium\Masterstudium BMT\SNN-Unit\Headline Gradien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79022" y="482435"/>
            <a:ext cx="6910176" cy="475547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0"/>
          <p:cNvSpPr txBox="1"/>
          <p:nvPr/>
        </p:nvSpPr>
        <p:spPr>
          <a:xfrm>
            <a:off x="2375756" y="73905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60"/>
          <p:cNvSpPr txBox="1"/>
          <p:nvPr/>
        </p:nvSpPr>
        <p:spPr>
          <a:xfrm>
            <a:off x="2655200" y="863300"/>
            <a:ext cx="6029700" cy="48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200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000" b="1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Times New Roman"/>
              <a:buAutoNum type="arabicPeriod" startAt="20"/>
            </a:pPr>
            <a:r>
              <a:rPr lang="de-DE" sz="1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Laar Haab, 2015. Numerical Modeling and Experimental Validation of Involuntary Attentional Capture and Long–Term Habituation by the example of Tinnitus Aurium.</a:t>
            </a:r>
            <a:endParaRPr sz="1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Times New Roman"/>
              <a:buAutoNum type="arabicPeriod" startAt="20"/>
            </a:pPr>
            <a:r>
              <a:rPr lang="de-DE" sz="17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Bennett M. An Attempt at a Unified Theory of the Neocortical Microcircuit in Sensory Cortex. Front Neural Circuits. 2020 Jul 28;14:40. doi: 10.3389/fncir.2020.00040. PMID: 32848632; PMCID: PMC7416357.</a:t>
            </a:r>
            <a:endParaRPr sz="17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Font typeface="Times New Roman"/>
              <a:buAutoNum type="arabicPeriod" startAt="20"/>
            </a:pPr>
            <a:r>
              <a:rPr lang="de-DE" sz="17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Aussel A, Buhry L, Tyvaert L, Ranta R. A detailed anatomical and mathematical model of the hippocampal formation for the generation of sharp-wave ripples and theta-nested gamma oscillations. J Comput Neurosci. 2018 Dec;45(3):207-221. doi: 10.1007/s10827-018-0704-x. Epub 2018 Oct 31. PMID: 30382451.</a:t>
            </a:r>
            <a:endParaRPr sz="17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83" y="0"/>
            <a:ext cx="22361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1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61"/>
          <p:cNvSpPr txBox="1"/>
          <p:nvPr/>
        </p:nvSpPr>
        <p:spPr>
          <a:xfrm>
            <a:off x="2373931" y="3332719"/>
            <a:ext cx="658873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 very much for your attention !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61"/>
          <p:cNvSpPr txBox="1"/>
          <p:nvPr/>
        </p:nvSpPr>
        <p:spPr>
          <a:xfrm>
            <a:off x="2375756" y="6561346"/>
            <a:ext cx="65887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Asha Babu, Aswin Purathoottu Sibi, Athira Chandran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1"/>
          <p:cNvSpPr txBox="1"/>
          <p:nvPr/>
        </p:nvSpPr>
        <p:spPr>
          <a:xfrm>
            <a:off x="8171486" y="6581001"/>
            <a:ext cx="6849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61"/>
          <p:cNvSpPr txBox="1"/>
          <p:nvPr/>
        </p:nvSpPr>
        <p:spPr>
          <a:xfrm>
            <a:off x="2375756" y="246130"/>
            <a:ext cx="65887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7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3187686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81698" y="6561348"/>
            <a:ext cx="194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2375756" y="6561346"/>
            <a:ext cx="65887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2375781" y="73905"/>
            <a:ext cx="6588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Quest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8171486" y="6581001"/>
            <a:ext cx="6849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2483768" y="1252834"/>
            <a:ext cx="6372600" cy="4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and Methods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de-DE" sz="20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male Sprague-Dawley rats - 160-220gms</a:t>
            </a:r>
            <a:endParaRPr sz="20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de-DE" sz="20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peak stimulation (n=5), trough stimulation (n=5), random stimulation (n=5), and sham stimulation (n=5).</a:t>
            </a:r>
            <a:r>
              <a:rPr lang="de-DE" sz="15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5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de-DE" sz="20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Rats were gone through surgery.  A part of the skull was resected at the upper part of rat hippocampal CA1 relative to bregma = -5.3 mm, ML = 3.4 mm, DV = –3 mm to expose an area of ​​approx.</a:t>
            </a:r>
            <a:r>
              <a:rPr lang="de-DE" sz="15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5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3187686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2273563" y="846475"/>
            <a:ext cx="6830700" cy="41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and Methods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de-DE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 of electrodes </a:t>
            </a:r>
            <a:r>
              <a:rPr lang="de-DE" sz="15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5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channel electrodes - CA1 region</a:t>
            </a:r>
            <a:endParaRPr sz="20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 and Ground Electrode   -  Nasal Bone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de-DE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Ultrasound Parameters </a:t>
            </a:r>
            <a:r>
              <a:rPr lang="de-DE" sz="15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5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Frequency= 500 kHz, Stimulus duration= 50 ms, </a:t>
            </a:r>
            <a:endParaRPr sz="20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CPP = 25000, Pulse Repetition Frequency = 1Hz</a:t>
            </a:r>
            <a:endParaRPr sz="20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 = 1s. </a:t>
            </a:r>
            <a:endParaRPr sz="20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3187686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2273575" y="846475"/>
            <a:ext cx="6690900" cy="51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and Methods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Kept the rats under anesthesia during the stimulation and kept the rats awake during the experiments evaluating memory ability.</a:t>
            </a:r>
            <a:r>
              <a:rPr lang="de-DE" sz="15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5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Maze </a:t>
            </a:r>
            <a:r>
              <a:rPr lang="de-DE" sz="15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</a:t>
            </a:r>
            <a:endParaRPr sz="15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-Three arms of black polypropylene walls (40 cm*10 cm*16 cm).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699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-Y-maze trajectories were recorded using a video tracking system in a quiet room.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de-DE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Y-maze behavior experiment was carried out after 7 days of ultrasound stimulation.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2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3187686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2273563" y="846475"/>
            <a:ext cx="6830700" cy="172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and Methods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6225" y="1234950"/>
            <a:ext cx="6470149" cy="510158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3356875" y="6336525"/>
            <a:ext cx="4664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2: Recording layout [1]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6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3187686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1630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1999" marR="0" lvl="0" indent="-2519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2375756" y="6561346"/>
            <a:ext cx="658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2375756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8171486" y="6581001"/>
            <a:ext cx="68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2273563" y="846475"/>
            <a:ext cx="6830700" cy="172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Materials and Methods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431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5751" y="1248326"/>
            <a:ext cx="6552733" cy="461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2526383" y="5705225"/>
            <a:ext cx="6089715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3: </a:t>
            </a:r>
            <a:r>
              <a:rPr lang="de-DE" sz="1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(A)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schedule, (B) Schematic diagram of closed-loop phase-locked ultrasound stimulation of theta rhythm peaks and troughs or random stimulation. (C-E) Phase distribution of ultrasound-stimulated theta rhythm, peak and trough (F) Stimulation triggered average waveform and frequency spectrum. (G) The new arm exploration experiment of the Y-maze[1]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4" descr="C:\Users\Manuel Kohl\Documents\Studium\Masterstudium BMT\SNN-Unit\Headline Gradie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822" y="541185"/>
            <a:ext cx="6910177" cy="47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83" y="0"/>
            <a:ext cx="223610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84" y="3727746"/>
            <a:ext cx="2236106" cy="7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81698" y="6561348"/>
            <a:ext cx="194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25.03.2024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215516" y="2230154"/>
            <a:ext cx="1890300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Analysis     and Goals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 and   Methods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 and         Future Work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163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2000" marR="0" lvl="0" indent="-252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2375756" y="6561346"/>
            <a:ext cx="65887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2375781" y="62430"/>
            <a:ext cx="6588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de-DE" sz="2000" b="1">
                <a:solidFill>
                  <a:srgbClr val="0070C0"/>
                </a:solidFill>
                <a:latin typeface="Questrial"/>
                <a:ea typeface="Questrial"/>
                <a:cs typeface="Questrial"/>
                <a:sym typeface="Questrial"/>
              </a:rPr>
              <a:t>TUS at the peak-phase of theta-cycles in the hippocampus improve memory performance.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8171486" y="6581001"/>
            <a:ext cx="68499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2483775" y="1149269"/>
            <a:ext cx="6372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 sz="2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528" y="260648"/>
            <a:ext cx="1481818" cy="134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7">
            <a:alphaModFix/>
          </a:blip>
          <a:srcRect t="6976" b="23670"/>
          <a:stretch/>
        </p:blipFill>
        <p:spPr>
          <a:xfrm>
            <a:off x="3188163" y="1999575"/>
            <a:ext cx="5001500" cy="3578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4"/>
          <p:cNvSpPr txBox="1"/>
          <p:nvPr/>
        </p:nvSpPr>
        <p:spPr>
          <a:xfrm>
            <a:off x="3915450" y="5817050"/>
            <a:ext cx="321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 4: Cortical laminae[21]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3336</Words>
  <Application>Microsoft Office PowerPoint</Application>
  <PresentationFormat>On-screen Show (4:3)</PresentationFormat>
  <Paragraphs>756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Questrial</vt:lpstr>
      <vt:lpstr>Courier New</vt:lpstr>
      <vt:lpstr>Calibri</vt:lpstr>
      <vt:lpstr>Noto Sans Symbols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Asha Babu</cp:lastModifiedBy>
  <cp:revision>2</cp:revision>
  <dcterms:modified xsi:type="dcterms:W3CDTF">2024-03-25T10:36:55Z</dcterms:modified>
</cp:coreProperties>
</file>